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B669E6D-799D-4225-AB6D-F0B732480B80}" type="datetimeFigureOut">
              <a:rPr lang="ar-IQ" smtClean="0"/>
              <a:t>15/09/1441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0B775A-D853-482C-9E79-AFAD07F0DBDB}"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669E6D-799D-4225-AB6D-F0B732480B80}" type="datetimeFigureOut">
              <a:rPr lang="ar-IQ" smtClean="0"/>
              <a:t>15/09/1441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669E6D-799D-4225-AB6D-F0B732480B80}" type="datetimeFigureOut">
              <a:rPr lang="ar-IQ" smtClean="0"/>
              <a:t>15/09/1441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B669E6D-799D-4225-AB6D-F0B732480B80}" type="datetimeFigureOut">
              <a:rPr lang="ar-IQ" smtClean="0"/>
              <a:t>15/09/1441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B669E6D-799D-4225-AB6D-F0B732480B80}" type="datetimeFigureOut">
              <a:rPr lang="ar-IQ" smtClean="0"/>
              <a:t>15/09/1441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B669E6D-799D-4225-AB6D-F0B732480B80}" type="datetimeFigureOut">
              <a:rPr lang="ar-IQ" smtClean="0"/>
              <a:t>15/09/1441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0B775A-D853-482C-9E79-AFAD07F0DBDB}"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B669E6D-799D-4225-AB6D-F0B732480B80}" type="datetimeFigureOut">
              <a:rPr lang="ar-IQ" smtClean="0"/>
              <a:t>15/09/1441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B669E6D-799D-4225-AB6D-F0B732480B80}" type="datetimeFigureOut">
              <a:rPr lang="ar-IQ" smtClean="0"/>
              <a:t>15/09/1441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9E6D-799D-4225-AB6D-F0B732480B80}" type="datetimeFigureOut">
              <a:rPr lang="ar-IQ" smtClean="0"/>
              <a:t>15/09/1441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669E6D-799D-4225-AB6D-F0B732480B80}" type="datetimeFigureOut">
              <a:rPr lang="ar-IQ" smtClean="0"/>
              <a:t>15/09/1441</a:t>
            </a:fld>
            <a:endParaRPr lang="ar-IQ"/>
          </a:p>
        </p:txBody>
      </p:sp>
      <p:sp>
        <p:nvSpPr>
          <p:cNvPr id="7" name="Slide Number Placeholder 6"/>
          <p:cNvSpPr>
            <a:spLocks noGrp="1"/>
          </p:cNvSpPr>
          <p:nvPr>
            <p:ph type="sldNum" sz="quarter" idx="12"/>
          </p:nvPr>
        </p:nvSpPr>
        <p:spPr/>
        <p:txBody>
          <a:bodyPr/>
          <a:lstStyle/>
          <a:p>
            <a:fld id="{EB0B775A-D853-482C-9E79-AFAD07F0DBDB}"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B669E6D-799D-4225-AB6D-F0B732480B80}" type="datetimeFigureOut">
              <a:rPr lang="ar-IQ" smtClean="0"/>
              <a:t>15/09/1441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EB0B775A-D853-482C-9E79-AFAD07F0DBD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B669E6D-799D-4225-AB6D-F0B732480B80}" type="datetimeFigureOut">
              <a:rPr lang="ar-IQ" smtClean="0"/>
              <a:t>15/09/1441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B0B775A-D853-482C-9E79-AFAD07F0DBD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05830"/>
            <a:ext cx="8748464" cy="2031325"/>
          </a:xfrm>
          <a:prstGeom prst="rect">
            <a:avLst/>
          </a:prstGeom>
        </p:spPr>
        <p:txBody>
          <a:bodyPr wrap="square">
            <a:spAutoFit/>
          </a:bodyPr>
          <a:lstStyle/>
          <a:p>
            <a:r>
              <a:rPr lang="ar-IQ" b="1" dirty="0" smtClean="0"/>
              <a:t>فول الصويا </a:t>
            </a:r>
            <a:r>
              <a:rPr lang="en-US" b="1" dirty="0" smtClean="0"/>
              <a:t>Soybean    </a:t>
            </a:r>
          </a:p>
          <a:p>
            <a:r>
              <a:rPr lang="en-US" b="1" dirty="0" smtClean="0"/>
              <a:t> </a:t>
            </a:r>
            <a:r>
              <a:rPr lang="ar-IQ" b="1" dirty="0" smtClean="0"/>
              <a:t>الاسم العلمي: </a:t>
            </a:r>
            <a:r>
              <a:rPr lang="en-US" b="1" dirty="0" smtClean="0"/>
              <a:t>Glycine max </a:t>
            </a:r>
          </a:p>
          <a:p>
            <a:r>
              <a:rPr lang="ar-IQ" b="1" dirty="0" smtClean="0"/>
              <a:t>نوع نباتي ينتمي للفصيلة البقولية. يصنف الصويا على أنه من </a:t>
            </a:r>
            <a:r>
              <a:rPr lang="ar-IQ" b="1" dirty="0" err="1" smtClean="0"/>
              <a:t>البذورالبقولية</a:t>
            </a:r>
            <a:r>
              <a:rPr lang="ar-IQ" b="1" dirty="0" smtClean="0"/>
              <a:t> الزيتية وهو يستخدم في الصين منذ 5000 عام كطعام ولتصنيع الأدوية. يعتبر فول الصويا من المحاصيل الغذائية والصناعية الهامة على المستوى العالمي. ويتميّز عن بقية الأنواع الأخرى مع البقول بأنه يحتوي على جميع الأحماض الأمينية الأساسية الثمانية الضرورية لجسم الإنسان لصنع البروتين. هذا يجعله مصدرا ممتازا للبروتين الكامل وخصوصا للنباتيين.</a:t>
            </a:r>
          </a:p>
          <a:p>
            <a:endParaRPr lang="ar-IQ" b="1"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492896"/>
            <a:ext cx="6912768" cy="4069789"/>
          </a:xfrm>
          <a:prstGeom prst="rect">
            <a:avLst/>
          </a:prstGeom>
        </p:spPr>
      </p:pic>
    </p:spTree>
    <p:extLst>
      <p:ext uri="{BB962C8B-B14F-4D97-AF65-F5344CB8AC3E}">
        <p14:creationId xmlns:p14="http://schemas.microsoft.com/office/powerpoint/2010/main" val="16620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2656"/>
            <a:ext cx="7488832" cy="5078313"/>
          </a:xfrm>
          <a:prstGeom prst="rect">
            <a:avLst/>
          </a:prstGeom>
        </p:spPr>
        <p:txBody>
          <a:bodyPr wrap="square">
            <a:spAutoFit/>
          </a:bodyPr>
          <a:lstStyle/>
          <a:p>
            <a:r>
              <a:rPr lang="ar-IQ" b="1" dirty="0" smtClean="0"/>
              <a:t>الوصف النباتي </a:t>
            </a:r>
          </a:p>
          <a:p>
            <a:r>
              <a:rPr lang="ar-IQ" b="1" dirty="0" smtClean="0"/>
              <a:t>الجذر</a:t>
            </a:r>
          </a:p>
          <a:p>
            <a:r>
              <a:rPr lang="ar-IQ" b="1" dirty="0" smtClean="0"/>
              <a:t>لنبات الصويا جذر رئيسي وتدي قوي غير طويل، ومجموعة جذور ثانوية كبيرة تنمو في كافة الاتجاهات وتمتد في العمق حوالي 2 م، وتتمركز بشكل رئيسي في الطبقة الزراعية (السطحية) من التربة، وتنمو على الجذور العقد البكتيرية والتي تقوم بتثبيت الآزوت الجوي.</a:t>
            </a:r>
          </a:p>
          <a:p>
            <a:r>
              <a:rPr lang="ar-IQ" b="1" dirty="0" smtClean="0"/>
              <a:t>الساق</a:t>
            </a:r>
          </a:p>
          <a:p>
            <a:r>
              <a:rPr lang="ar-IQ" b="1" dirty="0" smtClean="0"/>
              <a:t>تختلف ساق النبات من صنف لآخر، فيمكن أن تكون قوية أو ضعيفة، ثخينة أو رفيعة، قائمة أو نصف قائمة أو مفترشة ضاجعة. وتكون النباتات القائمة ذات ساق سميكة ومقاومة للضجعان، وهي متفرعة، يتراوح ارتفاعها من 15-25 سم في الأصناف القصيرة، ونصل إلى 1.5-2 م في الأصناف العالية، ويتراوح ارتفاع معظم الأصناف المزروعة 60-100 سم.</a:t>
            </a:r>
          </a:p>
          <a:p>
            <a:r>
              <a:rPr lang="ar-IQ" b="1" dirty="0" smtClean="0"/>
              <a:t>تقسم نباتات الصويا من حيث الارتفاع إلى ثلاث مجموعات:</a:t>
            </a:r>
          </a:p>
          <a:p>
            <a:r>
              <a:rPr lang="ar-IQ" b="1" dirty="0" smtClean="0"/>
              <a:t>1- غير محدودة النمو : نقطة النمو </a:t>
            </a:r>
            <a:r>
              <a:rPr lang="ar-IQ" b="1" dirty="0" err="1" smtClean="0"/>
              <a:t>لاتنتهي</a:t>
            </a:r>
            <a:r>
              <a:rPr lang="ar-IQ" b="1" dirty="0" smtClean="0"/>
              <a:t> بنورة زهرية وفي الظروف البيئية الملائمة </a:t>
            </a:r>
            <a:r>
              <a:rPr lang="ar-IQ" b="1" dirty="0" err="1" smtClean="0"/>
              <a:t>لاتنهي</a:t>
            </a:r>
            <a:r>
              <a:rPr lang="ar-IQ" b="1" dirty="0" smtClean="0"/>
              <a:t> نموها، قمة النبات أعلى من الأوراق.</a:t>
            </a:r>
          </a:p>
          <a:p>
            <a:r>
              <a:rPr lang="ar-IQ" b="1" dirty="0" smtClean="0"/>
              <a:t>2- نباتات شبه محدودة النمو : تنهي نموها عادة بعد الإزهار ويمكن أن يستمر ولكن ببطء في حال توفر ظروف بيئية مثالية للنمو، قمة النباتات موازية لارتفاع الأوراق العلوية (وهذه أكثر الأشكال انتشاراً).</a:t>
            </a:r>
          </a:p>
          <a:p>
            <a:r>
              <a:rPr lang="ar-IQ" b="1" dirty="0" smtClean="0"/>
              <a:t>3- نباتات محدودة النمو: تنتهي بنورة زهرية تحد من نمو النبات في الارتفاع وتحت الأزهار، قمة النبات مغطاة بين الأوراق الكبيرة، (يكثر هذا الشكل في النباتات القصيرة).</a:t>
            </a:r>
            <a:endParaRPr lang="ar-IQ" b="1" dirty="0"/>
          </a:p>
        </p:txBody>
      </p:sp>
    </p:spTree>
    <p:extLst>
      <p:ext uri="{BB962C8B-B14F-4D97-AF65-F5344CB8AC3E}">
        <p14:creationId xmlns:p14="http://schemas.microsoft.com/office/powerpoint/2010/main" val="270521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260648"/>
            <a:ext cx="7308304" cy="5078313"/>
          </a:xfrm>
          <a:prstGeom prst="rect">
            <a:avLst/>
          </a:prstGeom>
        </p:spPr>
        <p:txBody>
          <a:bodyPr wrap="square">
            <a:spAutoFit/>
          </a:bodyPr>
          <a:lstStyle/>
          <a:p>
            <a:r>
              <a:rPr lang="ar-IQ" b="1" dirty="0" smtClean="0"/>
              <a:t>الأوراق</a:t>
            </a:r>
          </a:p>
          <a:p>
            <a:r>
              <a:rPr lang="ar-IQ" b="1" dirty="0" smtClean="0"/>
              <a:t>ورقة الصويا مركبة مؤلفة من ثلاث وريقات ونادراً من خمسة، مكتملة الحواف، عريضة أو ضيقة بيضوية الشكل أو متطاولة </a:t>
            </a:r>
            <a:r>
              <a:rPr lang="ar-IQ" b="1" dirty="0" err="1" smtClean="0"/>
              <a:t>رمحية</a:t>
            </a:r>
            <a:r>
              <a:rPr lang="ar-IQ" b="1" dirty="0" smtClean="0"/>
              <a:t> لها نهاية حادة أو مثلمة، ويبلغ طول الوريقة بالمتوسط 5-16 سم وعرضها 3-10 سم، وهي ذات أسطح أملس أو مجعد، خشنة أو ناعمة الملمس، لونها أخضر متدرج، تتساقط في معظم الأصناف عند النضج، وتحمل الوريقات على حامل يتراوح طوله من 5-25 سم، ويحمل النبات الواحد عادة ما بين 15-20 ورقة تصل أحياناً إلى 170 ورقة، والملاحظ بأن النباتات ذات الأوراق الضيقة تحوي في قرونها عدداً أكبر من البذور وهي أكثر تحملاً للجفاف من غيرها.</a:t>
            </a:r>
          </a:p>
          <a:p>
            <a:endParaRPr lang="ar-IQ" b="1" dirty="0" smtClean="0"/>
          </a:p>
          <a:p>
            <a:r>
              <a:rPr lang="ar-IQ" b="1" dirty="0" smtClean="0"/>
              <a:t>الزهرة</a:t>
            </a:r>
          </a:p>
          <a:p>
            <a:r>
              <a:rPr lang="ar-IQ" b="1" dirty="0" smtClean="0"/>
              <a:t>تخرج أزهار الصويا من آباط الأوراق على شكل نورات أو عنقود متعدد الأزهار يتراوح عددها عادة ما بين 3 و 5 ويصل أحياناً إلى أكثر من 20 زهرة وتتكون الزهرة من كأس ذي خمس </a:t>
            </a:r>
            <a:r>
              <a:rPr lang="ar-IQ" b="1" dirty="0" err="1" smtClean="0"/>
              <a:t>كأسيات</a:t>
            </a:r>
            <a:r>
              <a:rPr lang="ar-IQ" b="1" dirty="0" smtClean="0"/>
              <a:t> وتويج يتألف من العلم والجناحين والزورق، والأسدية عشرة تسع منها ملتحمة والعاشرة سائبة حرة، وتغلف الأنبوبة السدائية المبيض.</a:t>
            </a:r>
          </a:p>
          <a:p>
            <a:r>
              <a:rPr lang="ar-IQ" b="1" dirty="0" smtClean="0"/>
              <a:t>زهرة الصويا صغيرة بيضاء أو بنفسجية أرجوانية، منظرها لا يلفت الانتباه ولا رائحة لها ولهذا فهي غير جذابة للحشرات.</a:t>
            </a:r>
          </a:p>
          <a:p>
            <a:r>
              <a:rPr lang="ar-IQ" b="1" dirty="0" smtClean="0"/>
              <a:t>تلقيح الصويا ذاتي ولا تتعدى نسبة التلقيح الخلطي 0.5% ونادراً ما ترتفع إلى 3% في الظروف البيئية غير المناسبة للنبات</a:t>
            </a:r>
            <a:endParaRPr lang="ar-IQ" b="1" dirty="0"/>
          </a:p>
        </p:txBody>
      </p:sp>
    </p:spTree>
    <p:extLst>
      <p:ext uri="{BB962C8B-B14F-4D97-AF65-F5344CB8AC3E}">
        <p14:creationId xmlns:p14="http://schemas.microsoft.com/office/powerpoint/2010/main" val="67349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92696"/>
            <a:ext cx="7848872" cy="4524315"/>
          </a:xfrm>
          <a:prstGeom prst="rect">
            <a:avLst/>
          </a:prstGeom>
        </p:spPr>
        <p:txBody>
          <a:bodyPr wrap="square">
            <a:spAutoFit/>
          </a:bodyPr>
          <a:lstStyle/>
          <a:p>
            <a:r>
              <a:rPr lang="ar-IQ" b="1" dirty="0" smtClean="0"/>
              <a:t>القرن</a:t>
            </a:r>
          </a:p>
          <a:p>
            <a:r>
              <a:rPr lang="ar-IQ" b="1" dirty="0" smtClean="0"/>
              <a:t>القرن هو الثمرة في الصويا، متوسط حجمه 2.5-6 سم طولاً و 0.5-1.5 سم عرضاً، يحتوي على 1-4 وغالباً 2-3 بذور قد يصل إلى 5-8 في بعض الأنواع، ويكون القرن عادة مقوساً قليلاً أو سيفياً مستقيماً لونه عند النضج أصفر فاتح، بني، أشقر متدرج أو أسمر غامق مائل للاسوداد، ينتهي بمنقار ويحمل النبات الواحد من 10-400 قرن أو أكثر (حسب طبيعة الصنف والظروف الزراعية)، وتنفتح قرون بعض الأصناف عند النضج مما يؤدي إلى انفراط بذورها وتساقطها على الأرض وخاصة عند التبدل السريع والمفاجئ في الظروف البيئية كالانتقال من الجو الرطب الدافئ إلى الجو الحار.</a:t>
            </a:r>
          </a:p>
          <a:p>
            <a:r>
              <a:rPr lang="ar-IQ" b="1" dirty="0" err="1" smtClean="0"/>
              <a:t>تتوضع</a:t>
            </a:r>
            <a:r>
              <a:rPr lang="ar-IQ" b="1" dirty="0" smtClean="0"/>
              <a:t> القرون على الساق بشكل منتظم تقريباً ويتراوح عددها من 1-3 أو 4-8 على العقدة الواحدة، ويرتفع القرن الأول من 2-3 سم وحتى 20-25 سم عن سطح التربة.</a:t>
            </a:r>
          </a:p>
          <a:p>
            <a:r>
              <a:rPr lang="ar-IQ" b="1" dirty="0" smtClean="0"/>
              <a:t>لون بذرة الصويا أصفر متدرج الألوان أو بني أو أسود وأحياناً يكون مائلاً للخضرة ويمكن أن يكون مركباً بني مع أسود أو أصفر مع أخضر وسطحها لامع أو باهت. يتراوح وزن 100 بذرة من 4 إلى 50 غرام، وفي معظم الأصناف المتداولة يكون 15-20 غرام فقط، شكلها مستدير، متطاول، بيضوي ويلاحظ على البذور وجود السرة ذات الألوان المتعددة من الأصفر والبني وحتى الأسود.</a:t>
            </a:r>
          </a:p>
          <a:p>
            <a:r>
              <a:rPr lang="ar-IQ" b="1" dirty="0" smtClean="0"/>
              <a:t>وتغطي الساق والفروع والأوراق والقرون عادة طبقة من الأهداب بيضاء رمادية أو بنية متدرجة اللون والكثافة.</a:t>
            </a:r>
          </a:p>
          <a:p>
            <a:endParaRPr lang="ar-IQ" b="1" dirty="0"/>
          </a:p>
        </p:txBody>
      </p:sp>
    </p:spTree>
    <p:extLst>
      <p:ext uri="{BB962C8B-B14F-4D97-AF65-F5344CB8AC3E}">
        <p14:creationId xmlns:p14="http://schemas.microsoft.com/office/powerpoint/2010/main" val="132819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404664"/>
            <a:ext cx="7020272" cy="2862322"/>
          </a:xfrm>
          <a:prstGeom prst="rect">
            <a:avLst/>
          </a:prstGeom>
        </p:spPr>
        <p:txBody>
          <a:bodyPr wrap="square">
            <a:spAutoFit/>
          </a:bodyPr>
          <a:lstStyle/>
          <a:p>
            <a:r>
              <a:rPr lang="ar-IQ" b="1" dirty="0" smtClean="0"/>
              <a:t>الأصناف وأطوار النمو</a:t>
            </a:r>
          </a:p>
          <a:p>
            <a:r>
              <a:rPr lang="ar-IQ" b="1" dirty="0" smtClean="0"/>
              <a:t>تقسم أصناف فول الصويا حسب طول فترة نموه من الزراعة وحتى الحصاد إلى المجموعات التالية:</a:t>
            </a:r>
          </a:p>
          <a:p>
            <a:r>
              <a:rPr lang="ar-IQ" b="1" dirty="0" smtClean="0"/>
              <a:t>أصناف متأخرة النضج جداً أكثر من 160 يوماً</a:t>
            </a:r>
          </a:p>
          <a:p>
            <a:r>
              <a:rPr lang="ar-IQ" b="1" dirty="0" smtClean="0"/>
              <a:t>أصناف متأخرة النضج جداً 140-159 يوماً</a:t>
            </a:r>
          </a:p>
          <a:p>
            <a:r>
              <a:rPr lang="ar-IQ" b="1" dirty="0" smtClean="0"/>
              <a:t>أصناف متوسطة تأخير النضج 120-139 يوماً</a:t>
            </a:r>
          </a:p>
          <a:p>
            <a:r>
              <a:rPr lang="ar-IQ" b="1" dirty="0" smtClean="0"/>
              <a:t>أصناف متوسطة تبكير النضج 110-119 يوماً</a:t>
            </a:r>
          </a:p>
          <a:p>
            <a:r>
              <a:rPr lang="ar-IQ" b="1" dirty="0" smtClean="0"/>
              <a:t>أصناف مبكرة النضج 100-109 يوماً</a:t>
            </a:r>
          </a:p>
          <a:p>
            <a:r>
              <a:rPr lang="ar-IQ" b="1" dirty="0" smtClean="0"/>
              <a:t>أصناف مبكرة النضج جداً 80-99 يوماً</a:t>
            </a:r>
          </a:p>
          <a:p>
            <a:r>
              <a:rPr lang="ar-IQ" b="1" dirty="0" smtClean="0"/>
              <a:t>أصناف فوق مبكرة النضج أقل من 80 يوماً</a:t>
            </a:r>
            <a:endParaRPr lang="ar-IQ" b="1" dirty="0"/>
          </a:p>
        </p:txBody>
      </p:sp>
      <p:sp>
        <p:nvSpPr>
          <p:cNvPr id="3" name="مستطيل 2"/>
          <p:cNvSpPr/>
          <p:nvPr/>
        </p:nvSpPr>
        <p:spPr>
          <a:xfrm>
            <a:off x="2267744" y="3286978"/>
            <a:ext cx="6372200" cy="2308324"/>
          </a:xfrm>
          <a:prstGeom prst="rect">
            <a:avLst/>
          </a:prstGeom>
        </p:spPr>
        <p:txBody>
          <a:bodyPr wrap="square">
            <a:spAutoFit/>
          </a:bodyPr>
          <a:lstStyle/>
          <a:p>
            <a:r>
              <a:rPr lang="ar-IQ" b="1" dirty="0" smtClean="0"/>
              <a:t>الامراض والحشرات </a:t>
            </a:r>
          </a:p>
          <a:p>
            <a:r>
              <a:rPr lang="ar-IQ" b="1" dirty="0" smtClean="0"/>
              <a:t>الأمراض</a:t>
            </a:r>
          </a:p>
          <a:p>
            <a:r>
              <a:rPr lang="ar-IQ" b="1" dirty="0" smtClean="0"/>
              <a:t>1- أمراض موت </a:t>
            </a:r>
            <a:r>
              <a:rPr lang="ar-IQ" b="1" dirty="0" err="1" smtClean="0"/>
              <a:t>البادرات</a:t>
            </a:r>
            <a:r>
              <a:rPr lang="ar-IQ" b="1" dirty="0" smtClean="0"/>
              <a:t>  و أعفان الجذور والسوق السفلي والذبول</a:t>
            </a:r>
          </a:p>
          <a:p>
            <a:r>
              <a:rPr lang="ar-IQ" b="1" dirty="0" smtClean="0"/>
              <a:t>يتعرض فول الصويا للإصابة بأمراض عفن البذور وموت </a:t>
            </a:r>
            <a:r>
              <a:rPr lang="ar-IQ" b="1" dirty="0" err="1" smtClean="0"/>
              <a:t>البادرات</a:t>
            </a:r>
            <a:r>
              <a:rPr lang="ar-IQ" b="1" dirty="0" smtClean="0"/>
              <a:t> في بداية موسم الزراعة بينما يصاب </a:t>
            </a:r>
            <a:r>
              <a:rPr lang="ar-IQ" b="1" dirty="0" err="1" smtClean="0"/>
              <a:t>بأعفان</a:t>
            </a:r>
            <a:r>
              <a:rPr lang="ar-IQ" b="1" dirty="0" smtClean="0"/>
              <a:t> الجذور وقواعد السوق والذبول في جميع مراحل نموه مما يؤدي إلي نقص عدد النباتات بالفدان. أو ضعف نمو النباتات المتبقية وبالتالي إلي انخفاض المحصول كماً ونوعاً</a:t>
            </a:r>
          </a:p>
          <a:p>
            <a:endParaRPr lang="ar-IQ" b="1" dirty="0"/>
          </a:p>
        </p:txBody>
      </p:sp>
    </p:spTree>
    <p:extLst>
      <p:ext uri="{BB962C8B-B14F-4D97-AF65-F5344CB8AC3E}">
        <p14:creationId xmlns:p14="http://schemas.microsoft.com/office/powerpoint/2010/main" val="272912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335846"/>
            <a:ext cx="8280920" cy="3970318"/>
          </a:xfrm>
          <a:prstGeom prst="rect">
            <a:avLst/>
          </a:prstGeom>
        </p:spPr>
        <p:txBody>
          <a:bodyPr wrap="square">
            <a:spAutoFit/>
          </a:bodyPr>
          <a:lstStyle/>
          <a:p>
            <a:r>
              <a:rPr lang="ar-IQ" b="1" dirty="0" smtClean="0"/>
              <a:t>موت </a:t>
            </a:r>
            <a:r>
              <a:rPr lang="ar-IQ" b="1" dirty="0" err="1" smtClean="0"/>
              <a:t>البادرات</a:t>
            </a:r>
            <a:r>
              <a:rPr lang="ar-IQ" b="1" dirty="0" smtClean="0"/>
              <a:t> </a:t>
            </a:r>
            <a:r>
              <a:rPr lang="ar-IQ" b="1" dirty="0" err="1" smtClean="0"/>
              <a:t>وأعفان</a:t>
            </a:r>
            <a:r>
              <a:rPr lang="ar-IQ" b="1" dirty="0" smtClean="0"/>
              <a:t> الجذور</a:t>
            </a:r>
          </a:p>
          <a:p>
            <a:r>
              <a:rPr lang="ar-IQ" b="1" dirty="0" smtClean="0"/>
              <a:t>الأعراض</a:t>
            </a:r>
          </a:p>
          <a:p>
            <a:r>
              <a:rPr lang="ar-IQ" b="1" dirty="0" smtClean="0"/>
              <a:t>يسبب هذه الأمراض فطريات عديدة تعيش في التربة أو في بقايا المحصول السابق أو محمولة علي البذور ويمكن إجمالي أهم الأعراض فيما يلى</a:t>
            </a:r>
          </a:p>
          <a:p>
            <a:r>
              <a:rPr lang="ar-IQ" b="1" dirty="0" smtClean="0"/>
              <a:t>ظهور عفن مائي علي البادرة المصابة (البادرة المسلوقة)</a:t>
            </a:r>
          </a:p>
          <a:p>
            <a:r>
              <a:rPr lang="ar-IQ" b="1" dirty="0" smtClean="0"/>
              <a:t>حدوث تضخم عند اتصال الجذير بالفلقتين لتصل إلي 2 – 3 مرات سمك البادرة السليمة</a:t>
            </a:r>
          </a:p>
          <a:p>
            <a:r>
              <a:rPr lang="ar-IQ" b="1" dirty="0" smtClean="0"/>
              <a:t>حدوث تعفن بني مائل للاحمرار يتطور إلي تقرح غائر علي طبقة القشرة في منطقة اتصال الساق بالجذر عند سطح التربة</a:t>
            </a:r>
          </a:p>
          <a:p>
            <a:r>
              <a:rPr lang="ar-IQ" b="1" dirty="0" smtClean="0"/>
              <a:t>حدوث عفن عند قاعدة الساق مع وجود نمو ميس ليومي أبيض قطني – ثم تتكون أجسام حجرية في حجم رأس الدبوس ذات لون بني إلي بني داكن تزداد في الحجم مع تقدم الإصابة ويكون لونها أسود</a:t>
            </a:r>
          </a:p>
          <a:p>
            <a:r>
              <a:rPr lang="ar-IQ" b="1" dirty="0" smtClean="0"/>
              <a:t>حدوث تقوم للبادرة المصابة مع تحلل الجذور والجزء السفلي من الساق</a:t>
            </a:r>
          </a:p>
          <a:p>
            <a:r>
              <a:rPr lang="ar-IQ" b="1" dirty="0" smtClean="0"/>
              <a:t>حدوث اصفرار للأوراق بين العروق وبطول الحواف ثم اصفرار الأوراق العليا في النباتات البالغة</a:t>
            </a:r>
          </a:p>
          <a:p>
            <a:r>
              <a:rPr lang="ar-IQ" b="1" dirty="0" smtClean="0"/>
              <a:t>حدوث تلوي رمادي داكن أو اسود حول منطقة العقد بالساق الرئيسي, وفي نهاية الموسم تظهر أجسام </a:t>
            </a:r>
            <a:r>
              <a:rPr lang="ar-IQ" b="1" dirty="0" err="1" smtClean="0"/>
              <a:t>ثمرية</a:t>
            </a:r>
            <a:r>
              <a:rPr lang="ar-IQ" b="1" dirty="0" smtClean="0"/>
              <a:t> سوداء اللون في المناطق وكذلك علي القرون المصابة ويميزها أنها تكون موجودة بشكل متراص ومرتب</a:t>
            </a:r>
            <a:endParaRPr lang="ar-IQ" b="1" dirty="0"/>
          </a:p>
        </p:txBody>
      </p:sp>
    </p:spTree>
    <p:extLst>
      <p:ext uri="{BB962C8B-B14F-4D97-AF65-F5344CB8AC3E}">
        <p14:creationId xmlns:p14="http://schemas.microsoft.com/office/powerpoint/2010/main" val="361451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32440" cy="5632311"/>
          </a:xfrm>
          <a:prstGeom prst="rect">
            <a:avLst/>
          </a:prstGeom>
        </p:spPr>
        <p:txBody>
          <a:bodyPr wrap="square">
            <a:spAutoFit/>
          </a:bodyPr>
          <a:lstStyle/>
          <a:p>
            <a:r>
              <a:rPr lang="ar-IQ" b="1" dirty="0" smtClean="0"/>
              <a:t>ذبول </a:t>
            </a:r>
            <a:r>
              <a:rPr lang="ar-IQ" b="1" dirty="0" err="1" smtClean="0"/>
              <a:t>الفيوزاريوم</a:t>
            </a:r>
            <a:endParaRPr lang="ar-IQ" b="1" dirty="0" smtClean="0"/>
          </a:p>
          <a:p>
            <a:r>
              <a:rPr lang="ar-IQ" b="1" dirty="0" smtClean="0"/>
              <a:t>الأعراض</a:t>
            </a:r>
          </a:p>
          <a:p>
            <a:r>
              <a:rPr lang="ar-IQ" b="1" dirty="0" smtClean="0"/>
              <a:t>جفاف الأوراق وسقوطها تدريجياً والأوراق التي </a:t>
            </a:r>
            <a:r>
              <a:rPr lang="ar-IQ" b="1" dirty="0" err="1" smtClean="0"/>
              <a:t>لاتسقط</a:t>
            </a:r>
            <a:r>
              <a:rPr lang="ar-IQ" b="1" dirty="0" smtClean="0"/>
              <a:t> تصبح مصفرة مع ذبول قمم السوق بينما الأوراق تفقد تماسكها وتصبح </a:t>
            </a:r>
            <a:r>
              <a:rPr lang="ar-IQ" b="1" dirty="0" err="1" smtClean="0"/>
              <a:t>متهدلة</a:t>
            </a:r>
            <a:endParaRPr lang="ar-IQ" b="1" dirty="0" smtClean="0"/>
          </a:p>
          <a:p>
            <a:r>
              <a:rPr lang="ar-IQ" b="1" dirty="0" smtClean="0"/>
              <a:t>عند شق النباتات المصابة طولياً يلاحظ تلون الأنسجة الوعائية باللون البني أو القريب من الأسود</a:t>
            </a:r>
          </a:p>
          <a:p>
            <a:r>
              <a:rPr lang="ar-IQ" b="1" dirty="0" smtClean="0"/>
              <a:t>عفن الساق البني</a:t>
            </a:r>
          </a:p>
          <a:p>
            <a:r>
              <a:rPr lang="ar-IQ" b="1" dirty="0" smtClean="0"/>
              <a:t>يمكن اكتشاف هذا المرض ابتداء من منتصف الموسم وذلك لعدم ظهور أعراض خارجية واضحة في بداية الإصابة</a:t>
            </a:r>
          </a:p>
          <a:p>
            <a:r>
              <a:rPr lang="ar-IQ" b="1" dirty="0" smtClean="0"/>
              <a:t>الأعراض</a:t>
            </a:r>
          </a:p>
          <a:p>
            <a:r>
              <a:rPr lang="ar-IQ" b="1" dirty="0" smtClean="0"/>
              <a:t>تلون الساق باللون البني الباهت ثم حدوث ذبول </a:t>
            </a:r>
            <a:r>
              <a:rPr lang="ar-IQ" b="1" dirty="0" err="1" smtClean="0"/>
              <a:t>مفاجيء</a:t>
            </a:r>
            <a:r>
              <a:rPr lang="ar-IQ" b="1" dirty="0" smtClean="0"/>
              <a:t> مع جفاف الأوراق</a:t>
            </a:r>
          </a:p>
          <a:p>
            <a:r>
              <a:rPr lang="ar-IQ" b="1" dirty="0" smtClean="0"/>
              <a:t>تحول الأنسجة بين العروق إلي اللون البني – بينما تظهر حافة خضراء ضيقة حول خط العروق لبضعة أيام وتأخذ مظهر اللطش البنية التي قد تتشابه مع أمراض تبقعان الأوراق رغم أن هذا العرض مميز جداً لهذا المرض</a:t>
            </a:r>
          </a:p>
          <a:p>
            <a:r>
              <a:rPr lang="ar-IQ" b="1" dirty="0" smtClean="0"/>
              <a:t>المقاومة لأمراض موت </a:t>
            </a:r>
            <a:r>
              <a:rPr lang="ar-IQ" b="1" dirty="0" err="1" smtClean="0"/>
              <a:t>البادرات</a:t>
            </a:r>
            <a:r>
              <a:rPr lang="ar-IQ" b="1" dirty="0" smtClean="0"/>
              <a:t> </a:t>
            </a:r>
            <a:r>
              <a:rPr lang="ar-IQ" b="1" dirty="0" err="1" smtClean="0"/>
              <a:t>وأعفان</a:t>
            </a:r>
            <a:r>
              <a:rPr lang="ar-IQ" b="1" dirty="0" smtClean="0"/>
              <a:t> الجذور والسوق السفلي والذبول</a:t>
            </a:r>
          </a:p>
          <a:p>
            <a:r>
              <a:rPr lang="ar-IQ" b="1" dirty="0" smtClean="0"/>
              <a:t>زراعة تقاوي الأصناف الموصي بها والمعتمدة من وزارة الزراعة علي ألا يستخدم المزارع تقاوي من إنتاجه</a:t>
            </a:r>
          </a:p>
          <a:p>
            <a:r>
              <a:rPr lang="ar-IQ" b="1" dirty="0" smtClean="0"/>
              <a:t>في الأراضي الموبوءة يتم معاملة التقاوي بأحد المطهرات الفطرية الموصي بها من وزارة الزراعة وذلك قبل المعاملة بالعقدين بيوم كامل علي أن تتم معاملة التقاوي بالعقدين وقت الزراعة, مع مراعاة إتمام عملية الزراعة في أقل وقت ممكن #إتباع دورة زراعية ملائمة وإذا لم يكن ذلك مستطاعاً يجب ألا تكرر زراعة فول الصويا في نفس الأرض سنتين متتالين</a:t>
            </a:r>
          </a:p>
          <a:p>
            <a:r>
              <a:rPr lang="ar-IQ" b="1" dirty="0" smtClean="0"/>
              <a:t>العناية الجيدة بالعمليات الزراعية المختلفة (ميعاد الزراعة – ري – صرف – تسميد) حسب التوصيات بهذه النشرة</a:t>
            </a:r>
          </a:p>
          <a:p>
            <a:r>
              <a:rPr lang="ar-IQ" b="1" dirty="0" smtClean="0"/>
              <a:t>التخلص من الأجزاء المصابة أو النباتات المصابة بالكامل وحرقها</a:t>
            </a:r>
          </a:p>
          <a:p>
            <a:endParaRPr lang="ar-IQ" b="1" dirty="0"/>
          </a:p>
        </p:txBody>
      </p:sp>
    </p:spTree>
    <p:extLst>
      <p:ext uri="{BB962C8B-B14F-4D97-AF65-F5344CB8AC3E}">
        <p14:creationId xmlns:p14="http://schemas.microsoft.com/office/powerpoint/2010/main" val="413268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676456" cy="3970318"/>
          </a:xfrm>
          <a:prstGeom prst="rect">
            <a:avLst/>
          </a:prstGeom>
        </p:spPr>
        <p:txBody>
          <a:bodyPr wrap="square">
            <a:spAutoFit/>
          </a:bodyPr>
          <a:lstStyle/>
          <a:p>
            <a:r>
              <a:rPr lang="ar-IQ" b="1" dirty="0" smtClean="0"/>
              <a:t>- أمراض المجموع الخضري والقرون </a:t>
            </a:r>
            <a:r>
              <a:rPr lang="ar-IQ" b="1" dirty="0" err="1" smtClean="0"/>
              <a:t>والبذوريصيب</a:t>
            </a:r>
            <a:r>
              <a:rPr lang="ar-IQ" b="1" dirty="0" smtClean="0"/>
              <a:t> المجموع الخضري والقرون والبذور مجموعة من الفطريات المحمولة علي البذور أو الهواء أو التربة وبقايا المحصول السابق.</a:t>
            </a:r>
          </a:p>
          <a:p>
            <a:r>
              <a:rPr lang="ar-IQ" b="1" dirty="0" smtClean="0"/>
              <a:t>وينتج عنها أمراض عديدة من أهمها</a:t>
            </a:r>
          </a:p>
          <a:p>
            <a:r>
              <a:rPr lang="ar-IQ" b="1" dirty="0" err="1" smtClean="0"/>
              <a:t>الإنثراكنوز</a:t>
            </a:r>
            <a:endParaRPr lang="ar-IQ" b="1" dirty="0" smtClean="0"/>
          </a:p>
          <a:p>
            <a:r>
              <a:rPr lang="ar-IQ" b="1" dirty="0" smtClean="0"/>
              <a:t>من أهم الأمراض التي لوحظت في السنوات الأخيرة في مصر حيث يصاب فول الصويا بهذا المرض في جميع مراحل النمو (عدا مرحلة النضج)</a:t>
            </a:r>
          </a:p>
          <a:p>
            <a:r>
              <a:rPr lang="ar-IQ" b="1" dirty="0" smtClean="0"/>
              <a:t>الأعراض</a:t>
            </a:r>
          </a:p>
          <a:p>
            <a:r>
              <a:rPr lang="ar-IQ" b="1" dirty="0" smtClean="0"/>
              <a:t>ظهور بعض الأعراض المشابهة لأعراض مرض البادرة المسلوقة مع ظهور تقرحات علي السوق الغضة</a:t>
            </a:r>
          </a:p>
          <a:p>
            <a:r>
              <a:rPr lang="ar-IQ" b="1" dirty="0" smtClean="0"/>
              <a:t>ظهور مساحات غير منتظمة بنية اللون علي العرق الرئيسي للأوراق ثم العروق الجانبية ثم أعناق الأوراق </a:t>
            </a:r>
            <a:r>
              <a:rPr lang="ar-IQ" b="1" dirty="0" err="1" smtClean="0"/>
              <a:t>وأنصالها</a:t>
            </a:r>
            <a:r>
              <a:rPr lang="ar-IQ" b="1" dirty="0" smtClean="0"/>
              <a:t> ثم السوق والقرون</a:t>
            </a:r>
          </a:p>
          <a:p>
            <a:r>
              <a:rPr lang="ar-IQ" b="1" dirty="0" smtClean="0"/>
              <a:t>تغطية الأجزاء المصابة بالأجسام </a:t>
            </a:r>
            <a:r>
              <a:rPr lang="ar-IQ" b="1" dirty="0" err="1" smtClean="0"/>
              <a:t>الثمرية</a:t>
            </a:r>
            <a:r>
              <a:rPr lang="ar-IQ" b="1" dirty="0" smtClean="0"/>
              <a:t> السوداء للفطر في حالة الظروف الملائمة وخاصة زيادة الرطوبة النسبية في مرحلة متقدمة من عمر النبات</a:t>
            </a:r>
          </a:p>
          <a:p>
            <a:r>
              <a:rPr lang="ar-IQ" b="1" dirty="0" smtClean="0"/>
              <a:t>عدم تكوين بذور أو تكوين بذور مصابة أو ضامرة والتي تؤدي عند زراعتها في الموسم التالي إلي غياب نسبة كبيرة من </a:t>
            </a:r>
            <a:r>
              <a:rPr lang="ar-IQ" b="1" dirty="0" err="1" smtClean="0"/>
              <a:t>البادرات</a:t>
            </a:r>
            <a:endParaRPr lang="ar-IQ" b="1" dirty="0"/>
          </a:p>
        </p:txBody>
      </p:sp>
    </p:spTree>
    <p:extLst>
      <p:ext uri="{BB962C8B-B14F-4D97-AF65-F5344CB8AC3E}">
        <p14:creationId xmlns:p14="http://schemas.microsoft.com/office/powerpoint/2010/main" val="80143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TotalTime>
  <Words>1355</Words>
  <Application>Microsoft Office PowerPoint</Application>
  <PresentationFormat>عرض على الشاشة (3:4)‏</PresentationFormat>
  <Paragraphs>70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3</cp:revision>
  <dcterms:created xsi:type="dcterms:W3CDTF">2020-05-05T23:42:52Z</dcterms:created>
  <dcterms:modified xsi:type="dcterms:W3CDTF">2020-05-06T21:12:49Z</dcterms:modified>
</cp:coreProperties>
</file>